
<file path=[Content_Types].xml><?xml version="1.0" encoding="utf-8"?>
<Types xmlns="http://schemas.openxmlformats.org/package/2006/content-types">
  <Override PartName="/docProps/core.xml" ContentType="application/vnd.openxmlformats-package.core-properties+xml"/>
  <Override PartName="/ppt/slides/slide9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slides/slide3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ppt/slides/slide7.xml" ContentType="application/vnd.openxmlformats-officedocument.presentationml.slide+xml"/>
  <Override PartName="/ppt/presProps.xml" ContentType="application/vnd.openxmlformats-officedocument.presentationml.presProps+xml"/>
  <Default Extension="xml" ContentType="application/xml"/>
  <Override PartName="/ppt/slides/slide4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2.xml" ContentType="application/vnd.openxmlformats-officedocument.presentationml.slideLayout+xml"/>
  <Override PartName="/ppt/notesMasters/notesMaster1.xml" ContentType="application/vnd.openxmlformats-officedocument.presentationml.notesMaster+xml"/>
  <Default Extension="rels" ContentType="application/vnd.openxmlformats-package.relationships+xml"/>
  <Override PartName="/ppt/slides/slide10.xml" ContentType="application/vnd.openxmlformats-officedocument.presentationml.slide+xml"/>
  <Default Extension="jpeg" ContentType="image/jpeg"/>
  <Override PartName="/ppt/slides/slide8.xml" ContentType="application/vnd.openxmlformats-officedocument.presentationml.slide+xml"/>
  <Override PartName="/ppt/tableStyles.xml" ContentType="application/vnd.openxmlformats-officedocument.presentationml.tableStyles+xml"/>
  <Override PartName="/ppt/slides/slide5.xml" ContentType="application/vnd.openxmlformats-officedocument.presentationml.slide+xml"/>
  <Override PartName="/ppt/slideLayouts/slideLayout6.xml" ContentType="application/vnd.openxmlformats-officedocument.presentationml.slideLayout+xml"/>
  <Override PartName="/ppt/theme/theme1.xml" ContentType="application/vnd.openxmlformats-officedocument.theme+xml"/>
  <Override PartName="/ppt/slides/slide2.xml" ContentType="application/vnd.openxmlformats-officedocument.presentationml.slide+xml"/>
  <Default Extension="png" ContentType="image/png"/>
  <Override PartName="/ppt/slideLayouts/slideLayout3.xml" ContentType="application/vnd.openxmlformats-officedocument.presentationml.slideLayout+xml"/>
  <Override PartName="/ppt/presentation.xml" ContentType="application/vnd.openxmlformats-officedocument.presentationml.presentation.main+xml"/>
  <Default Extension="bin" ContentType="application/vnd.openxmlformats-officedocument.presentationml.printerSettings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notesMasterIdLst>
    <p:notesMasterId r:id="rId12"/>
  </p:notesMasterIdLst>
  <p:sldIdLst>
    <p:sldId id="294" r:id="rId2"/>
    <p:sldId id="256" r:id="rId3"/>
    <p:sldId id="269" r:id="rId4"/>
    <p:sldId id="288" r:id="rId5"/>
    <p:sldId id="287" r:id="rId6"/>
    <p:sldId id="289" r:id="rId7"/>
    <p:sldId id="290" r:id="rId8"/>
    <p:sldId id="292" r:id="rId9"/>
    <p:sldId id="293" r:id="rId10"/>
    <p:sldId id="291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EC2424"/>
    <a:srgbClr val="FFFFFF"/>
    <a:srgbClr val="A11818"/>
    <a:srgbClr val="616161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napVertSplitter="1" vertBarState="minimized" horzBarState="maximized">
    <p:restoredLeft sz="15629" autoAdjust="0"/>
    <p:restoredTop sz="92523" autoAdjust="0"/>
  </p:normalViewPr>
  <p:slideViewPr>
    <p:cSldViewPr snapToObjects="1">
      <p:cViewPr>
        <p:scale>
          <a:sx n="100" d="100"/>
          <a:sy n="100" d="100"/>
        </p:scale>
        <p:origin x="-184" y="-8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notesMaster" Target="notesMasters/notesMaster1.xml"/><Relationship Id="rId13" Type="http://schemas.openxmlformats.org/officeDocument/2006/relationships/printerSettings" Target="printerSettings/printerSettings1.bin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B708EFE-97C4-3947-AF5E-DA88A5C8838A}" type="datetimeFigureOut">
              <a:rPr lang="en-US" smtClean="0"/>
              <a:pPr/>
              <a:t>7/10/12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B3C641F-D8D6-7242-AE5B-ADEC3252BC1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328166" y="1295400"/>
            <a:ext cx="6487668" cy="3152887"/>
          </a:xfrm>
          <a:prstGeom prst="rect">
            <a:avLst/>
          </a:prstGeo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/>
          <a:p>
            <a:pPr marL="0" indent="0" algn="l" defTabSz="914400" rtl="0" eaLnBrk="1" latinLnBrk="0" hangingPunct="1">
              <a:spcBef>
                <a:spcPts val="2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</a:pPr>
            <a:endParaRPr sz="3200" kern="120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22921" y="1523999"/>
            <a:ext cx="6498158" cy="1724867"/>
          </a:xfrm>
        </p:spPr>
        <p:txBody>
          <a:bodyPr vert="horz" lIns="91440" tIns="45720" rIns="91440" bIns="45720" rtlCol="0" anchor="b" anchorCtr="0">
            <a:noAutofit/>
          </a:bodyPr>
          <a:lstStyle>
            <a:lvl1pPr marL="0" indent="0" algn="ctr" defTabSz="914400" rtl="0" eaLnBrk="1" latinLnBrk="0" hangingPunct="1">
              <a:spcBef>
                <a:spcPct val="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4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Click to edit Master title style</a:t>
            </a:r>
            <a:endParaRPr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22921" y="3299012"/>
            <a:ext cx="6498159" cy="916641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ts val="2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2000" kern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Clr>
                <a:srgbClr val="EC2424"/>
              </a:buClr>
              <a:defRPr/>
            </a:lvl1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1_Title and Content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9275" y="1143000"/>
            <a:ext cx="8042276" cy="5562600"/>
          </a:xfrm>
        </p:spPr>
        <p:txBody>
          <a:bodyPr/>
          <a:lstStyle>
            <a:lvl1pPr>
              <a:buClr>
                <a:srgbClr val="EC2424"/>
              </a:buClr>
              <a:defRPr/>
            </a:lvl1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883024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49275" y="1143000"/>
            <a:ext cx="3840480" cy="5029200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1071" y="1143000"/>
            <a:ext cx="3840480" cy="5029200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2_Two Content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883024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49275" y="1143000"/>
            <a:ext cx="3840480" cy="5486400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1071" y="1143000"/>
            <a:ext cx="3840480" cy="5486400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1_Title Only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br>
              <a:rPr lang="en-US" dirty="0" smtClean="0"/>
            </a:br>
            <a:endParaRPr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theme" Target="../theme/theme1.xml"/><Relationship Id="rId9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883024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US" dirty="0" smtClean="0"/>
              <a:t>Click to edit Master title style</a:t>
            </a:r>
            <a:endParaRPr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5" y="1143000"/>
            <a:ext cx="8042276" cy="518159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</p:sldLayoutIdLst>
  <p:txStyles>
    <p:titleStyle>
      <a:lvl1pPr algn="ctr" defTabSz="914400" rtl="0" eaLnBrk="1" latinLnBrk="0" hangingPunct="1">
        <a:spcBef>
          <a:spcPct val="0"/>
        </a:spcBef>
        <a:buNone/>
        <a:defRPr sz="2800" b="1" i="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9250" indent="-349250" algn="l" defTabSz="914400" rtl="0" eaLnBrk="1" latinLnBrk="0" hangingPunct="1">
        <a:spcBef>
          <a:spcPts val="2000"/>
        </a:spcBef>
        <a:buClr>
          <a:srgbClr val="EC2424"/>
        </a:buClr>
        <a:buSzPct val="110000"/>
        <a:buFont typeface="Wingdings 2" pitchFamily="18" charset="2"/>
        <a:buChar char=""/>
        <a:defRPr sz="2400" kern="1200">
          <a:solidFill>
            <a:schemeClr val="tx1">
              <a:lumMod val="95000"/>
              <a:lumOff val="5000"/>
            </a:schemeClr>
          </a:solidFill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ts val="600"/>
        </a:spcBef>
        <a:buClr>
          <a:srgbClr val="A11818"/>
        </a:buClr>
        <a:buSzPct val="110000"/>
        <a:buFont typeface="Wingdings 2" pitchFamily="18" charset="2"/>
        <a:buChar char=""/>
        <a:defRPr sz="2200" kern="1200">
          <a:solidFill>
            <a:schemeClr val="tx1">
              <a:lumMod val="95000"/>
              <a:lumOff val="5000"/>
            </a:schemeClr>
          </a:solidFill>
          <a:latin typeface="+mn-lt"/>
          <a:ea typeface="+mn-ea"/>
          <a:cs typeface="+mn-cs"/>
        </a:defRPr>
      </a:lvl2pPr>
      <a:lvl3pPr marL="968375" indent="-282575" algn="l" defTabSz="914400" rtl="0" eaLnBrk="1" latinLnBrk="0" hangingPunct="1">
        <a:spcBef>
          <a:spcPts val="600"/>
        </a:spcBef>
        <a:buClr>
          <a:srgbClr val="EC2424"/>
        </a:buClr>
        <a:buSzPct val="110000"/>
        <a:buFont typeface="Wingdings 2" pitchFamily="18" charset="2"/>
        <a:buChar char=""/>
        <a:defRPr sz="2000" kern="1200">
          <a:solidFill>
            <a:schemeClr val="tx1">
              <a:lumMod val="95000"/>
              <a:lumOff val="5000"/>
            </a:schemeClr>
          </a:solidFill>
          <a:latin typeface="+mn-lt"/>
          <a:ea typeface="+mn-ea"/>
          <a:cs typeface="+mn-cs"/>
        </a:defRPr>
      </a:lvl3pPr>
      <a:lvl4pPr marL="1263650" indent="-295275" algn="l" defTabSz="914400" rtl="0" eaLnBrk="1" latinLnBrk="0" hangingPunct="1">
        <a:spcBef>
          <a:spcPts val="600"/>
        </a:spcBef>
        <a:buClr>
          <a:srgbClr val="A11818"/>
        </a:buClr>
        <a:buSzPct val="110000"/>
        <a:buFont typeface="Wingdings 2" pitchFamily="18" charset="2"/>
        <a:buChar char=""/>
        <a:defRPr sz="1800" kern="1200">
          <a:solidFill>
            <a:schemeClr val="tx1">
              <a:lumMod val="95000"/>
              <a:lumOff val="5000"/>
            </a:schemeClr>
          </a:solidFill>
          <a:latin typeface="+mn-lt"/>
          <a:ea typeface="+mn-ea"/>
          <a:cs typeface="+mn-cs"/>
        </a:defRPr>
      </a:lvl4pPr>
      <a:lvl5pPr marL="1546225" indent="-282575" algn="l" defTabSz="914400" rtl="0" eaLnBrk="1" latinLnBrk="0" hangingPunct="1">
        <a:spcBef>
          <a:spcPts val="600"/>
        </a:spcBef>
        <a:buClr>
          <a:srgbClr val="EC2424"/>
        </a:buClr>
        <a:buSzPct val="110000"/>
        <a:buFont typeface="Wingdings 2" pitchFamily="18" charset="2"/>
        <a:buChar char=""/>
        <a:defRPr sz="1600" kern="1200">
          <a:solidFill>
            <a:schemeClr val="tx1">
              <a:lumMod val="95000"/>
              <a:lumOff val="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Experimental validation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 availability and visualization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Accessibility will bring citations </a:t>
            </a:r>
            <a:r>
              <a:rPr lang="en-US" dirty="0" err="1" smtClean="0">
                <a:sym typeface="Wingdings"/>
              </a:rPr>
              <a:t></a:t>
            </a:r>
            <a:r>
              <a:rPr lang="en-US" dirty="0" smtClean="0">
                <a:sym typeface="Wingdings"/>
              </a:rPr>
              <a:t> </a:t>
            </a:r>
          </a:p>
          <a:p>
            <a:r>
              <a:rPr lang="en-US" dirty="0" smtClean="0">
                <a:sym typeface="Wingdings"/>
              </a:rPr>
              <a:t>Data files that we’ll make </a:t>
            </a:r>
            <a:r>
              <a:rPr lang="en-US" dirty="0" smtClean="0">
                <a:sym typeface="Wingdings"/>
              </a:rPr>
              <a:t>available:</a:t>
            </a:r>
            <a:r>
              <a:rPr lang="en-US" dirty="0" smtClean="0">
                <a:sym typeface="Wingdings"/>
              </a:rPr>
              <a:t> </a:t>
            </a:r>
            <a:r>
              <a:rPr lang="en-US" dirty="0" err="1" smtClean="0">
                <a:sym typeface="Wingdings"/>
              </a:rPr>
              <a:t>bams</a:t>
            </a:r>
            <a:r>
              <a:rPr lang="en-US" dirty="0" smtClean="0">
                <a:sym typeface="Wingdings"/>
              </a:rPr>
              <a:t>,</a:t>
            </a:r>
            <a:r>
              <a:rPr lang="en-US" dirty="0" smtClean="0">
                <a:sym typeface="Wingdings"/>
              </a:rPr>
              <a:t> </a:t>
            </a:r>
            <a:r>
              <a:rPr lang="en-US" dirty="0" err="1" smtClean="0">
                <a:sym typeface="Wingdings"/>
              </a:rPr>
              <a:t>uantification</a:t>
            </a:r>
            <a:r>
              <a:rPr lang="en-US" dirty="0" smtClean="0">
                <a:sym typeface="Wingdings"/>
              </a:rPr>
              <a:t> of genes, </a:t>
            </a:r>
            <a:r>
              <a:rPr lang="en-US" dirty="0" err="1" smtClean="0">
                <a:sym typeface="Wingdings"/>
              </a:rPr>
              <a:t>transcrfipts</a:t>
            </a:r>
            <a:r>
              <a:rPr lang="en-US" dirty="0" smtClean="0">
                <a:sym typeface="Wingdings"/>
              </a:rPr>
              <a:t>, </a:t>
            </a:r>
            <a:r>
              <a:rPr lang="en-US" dirty="0" err="1" smtClean="0">
                <a:sym typeface="Wingdings"/>
              </a:rPr>
              <a:t>exons</a:t>
            </a:r>
            <a:r>
              <a:rPr lang="en-US" dirty="0" smtClean="0">
                <a:sym typeface="Wingdings"/>
              </a:rPr>
              <a:t>, junctions, </a:t>
            </a:r>
            <a:r>
              <a:rPr lang="en-US" dirty="0" err="1" smtClean="0">
                <a:sym typeface="Wingdings"/>
              </a:rPr>
              <a:t>introns</a:t>
            </a:r>
            <a:r>
              <a:rPr lang="en-US" dirty="0" smtClean="0">
                <a:sym typeface="Wingdings"/>
              </a:rPr>
              <a:t>. </a:t>
            </a:r>
            <a:r>
              <a:rPr lang="en-US" dirty="0" smtClean="0">
                <a:sym typeface="Wingdings"/>
              </a:rPr>
              <a:t>ASE results? </a:t>
            </a:r>
            <a:r>
              <a:rPr lang="en-US" dirty="0" err="1" smtClean="0">
                <a:sym typeface="Wingdings"/>
              </a:rPr>
              <a:t>tQTLs</a:t>
            </a:r>
            <a:r>
              <a:rPr lang="en-US" dirty="0" smtClean="0">
                <a:sym typeface="Wingdings"/>
              </a:rPr>
              <a:t>? </a:t>
            </a:r>
            <a:r>
              <a:rPr lang="en-US" dirty="0" err="1" smtClean="0">
                <a:sym typeface="Wingdings"/>
              </a:rPr>
              <a:t>miRNA</a:t>
            </a:r>
            <a:r>
              <a:rPr lang="en-US" dirty="0" smtClean="0">
                <a:sym typeface="Wingdings"/>
              </a:rPr>
              <a:t> </a:t>
            </a:r>
            <a:r>
              <a:rPr lang="en-US" dirty="0" err="1" smtClean="0">
                <a:sym typeface="Wingdings"/>
              </a:rPr>
              <a:t>fastqs</a:t>
            </a:r>
            <a:r>
              <a:rPr lang="en-US" dirty="0" smtClean="0">
                <a:sym typeface="Wingdings"/>
              </a:rPr>
              <a:t> and quantifications</a:t>
            </a:r>
          </a:p>
          <a:p>
            <a:r>
              <a:rPr lang="en-US" dirty="0" smtClean="0">
                <a:sym typeface="Wingdings"/>
              </a:rPr>
              <a:t>Browser</a:t>
            </a:r>
          </a:p>
          <a:p>
            <a:pPr lvl="1"/>
            <a:r>
              <a:rPr lang="en-US" dirty="0" smtClean="0">
                <a:sym typeface="Wingdings"/>
              </a:rPr>
              <a:t>how to display data from 464 samples? 5-number summary tracks and data available for all individual values?</a:t>
            </a:r>
          </a:p>
          <a:p>
            <a:pPr lvl="1"/>
            <a:r>
              <a:rPr lang="en-US" dirty="0" err="1" smtClean="0">
                <a:sym typeface="Wingdings"/>
              </a:rPr>
              <a:t>RNAseq</a:t>
            </a:r>
            <a:r>
              <a:rPr lang="en-US" dirty="0" smtClean="0">
                <a:sym typeface="Wingdings"/>
              </a:rPr>
              <a:t> coverage</a:t>
            </a:r>
          </a:p>
          <a:p>
            <a:pPr lvl="2"/>
            <a:r>
              <a:rPr lang="en-US" dirty="0" smtClean="0">
                <a:sym typeface="Wingdings"/>
              </a:rPr>
              <a:t>quantitative track</a:t>
            </a:r>
          </a:p>
          <a:p>
            <a:pPr lvl="1"/>
            <a:r>
              <a:rPr lang="en-US" dirty="0" smtClean="0">
                <a:sym typeface="Wingdings"/>
              </a:rPr>
              <a:t>Quantifications of exons, junctions…</a:t>
            </a:r>
          </a:p>
          <a:p>
            <a:pPr lvl="2"/>
            <a:r>
              <a:rPr lang="en-US" dirty="0" smtClean="0">
                <a:sym typeface="Wingdings"/>
              </a:rPr>
              <a:t>?</a:t>
            </a:r>
          </a:p>
          <a:p>
            <a:pPr lvl="1"/>
            <a:r>
              <a:rPr lang="en-US" dirty="0" err="1" smtClean="0">
                <a:sym typeface="Wingdings"/>
              </a:rPr>
              <a:t>tQTL</a:t>
            </a:r>
            <a:r>
              <a:rPr lang="en-US" dirty="0" smtClean="0">
                <a:sym typeface="Wingdings"/>
              </a:rPr>
              <a:t> </a:t>
            </a:r>
            <a:r>
              <a:rPr lang="en-US" dirty="0" err="1" smtClean="0">
                <a:sym typeface="Wingdings"/>
              </a:rPr>
              <a:t>p</a:t>
            </a:r>
            <a:r>
              <a:rPr lang="en-US" dirty="0" smtClean="0">
                <a:sym typeface="Wingdings"/>
              </a:rPr>
              <a:t>-values</a:t>
            </a:r>
          </a:p>
          <a:p>
            <a:pPr lvl="2"/>
            <a:r>
              <a:rPr lang="en-US" dirty="0" smtClean="0">
                <a:sym typeface="Wingdings"/>
              </a:rPr>
              <a:t>quantitative track</a:t>
            </a:r>
          </a:p>
          <a:p>
            <a:pPr lvl="1"/>
            <a:r>
              <a:rPr lang="en-US" dirty="0" smtClean="0">
                <a:sym typeface="Wingdings"/>
              </a:rPr>
              <a:t>ASE</a:t>
            </a:r>
          </a:p>
          <a:p>
            <a:pPr lvl="2"/>
            <a:r>
              <a:rPr lang="en-US" dirty="0" smtClean="0">
                <a:sym typeface="Wingdings"/>
              </a:rPr>
              <a:t>allelic ratios as a quantitative track</a:t>
            </a:r>
          </a:p>
          <a:p>
            <a:pPr lvl="2"/>
            <a:r>
              <a:rPr lang="en-US" dirty="0" smtClean="0">
                <a:sym typeface="Wingdings"/>
              </a:rPr>
              <a:t>proportion of individuals with significant bias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22921" y="1932733"/>
            <a:ext cx="6498158" cy="1724867"/>
          </a:xfrm>
        </p:spPr>
        <p:txBody>
          <a:bodyPr/>
          <a:lstStyle/>
          <a:p>
            <a:r>
              <a:rPr lang="en-US" sz="2800" dirty="0" smtClean="0">
                <a:solidFill>
                  <a:srgbClr val="A11818"/>
                </a:solidFill>
              </a:rPr>
              <a:t>Integration of transcriptome and genome sequencing uncovers functional variation in human populations</a:t>
            </a:r>
            <a:endParaRPr lang="en-US" sz="2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22920" y="4724400"/>
            <a:ext cx="6498159" cy="916641"/>
          </a:xfrm>
        </p:spPr>
        <p:txBody>
          <a:bodyPr>
            <a:normAutofit/>
          </a:bodyPr>
          <a:lstStyle/>
          <a:p>
            <a:r>
              <a:rPr lang="en-US" sz="1600" dirty="0" smtClean="0"/>
              <a:t>Tuuli Lappalainen et al. </a:t>
            </a:r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1350441" y="5865159"/>
            <a:ext cx="6498159" cy="91664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2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tabLst/>
              <a:defRPr/>
            </a:pPr>
            <a:r>
              <a:rPr lang="en-US" sz="1600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Geuvadis</a:t>
            </a:r>
            <a:r>
              <a:rPr lang="en-US" sz="16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Analysis Group Meeting II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2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tabLst/>
              <a:defRPr/>
            </a:pPr>
            <a:r>
              <a:rPr lang="en-US" sz="16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July 11, 2012, 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Barcelona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2"/>
          <p:cNvSpPr>
            <a:spLocks noGrp="1"/>
          </p:cNvSpPr>
          <p:nvPr>
            <p:ph idx="1"/>
          </p:nvPr>
        </p:nvSpPr>
        <p:spPr>
          <a:xfrm>
            <a:off x="381000" y="838200"/>
            <a:ext cx="8042276" cy="5181599"/>
          </a:xfrm>
        </p:spPr>
        <p:txBody>
          <a:bodyPr>
            <a:normAutofit fontScale="92500" lnSpcReduction="10000"/>
          </a:bodyPr>
          <a:lstStyle/>
          <a:p>
            <a:pPr marL="692150" lvl="1" indent="-342900">
              <a:buFont typeface="+mj-lt"/>
              <a:buAutoNum type="arabicPeriod"/>
            </a:pPr>
            <a:r>
              <a:rPr lang="en-US" sz="1800" dirty="0" smtClean="0"/>
              <a:t>How to do </a:t>
            </a:r>
            <a:r>
              <a:rPr lang="en-US" sz="1800" dirty="0" err="1" smtClean="0"/>
              <a:t>RNAseq</a:t>
            </a:r>
            <a:r>
              <a:rPr lang="en-US" sz="1800" dirty="0" smtClean="0"/>
              <a:t> in a distributed setting?</a:t>
            </a:r>
          </a:p>
          <a:p>
            <a:pPr lvl="2"/>
            <a:r>
              <a:rPr lang="en-US" sz="1600" dirty="0" smtClean="0"/>
              <a:t>What are the most important covariates in </a:t>
            </a:r>
            <a:r>
              <a:rPr lang="en-US" sz="1600" dirty="0" err="1" smtClean="0"/>
              <a:t>RNAseq</a:t>
            </a:r>
            <a:r>
              <a:rPr lang="en-US" sz="1600" dirty="0" smtClean="0"/>
              <a:t>? What kind of factors affect replication? What causes lab effects?</a:t>
            </a:r>
          </a:p>
          <a:p>
            <a:pPr lvl="2">
              <a:buNone/>
            </a:pPr>
            <a:r>
              <a:rPr lang="en-US" sz="1600" dirty="0" smtClean="0"/>
              <a:t>-&gt; companion paper?</a:t>
            </a:r>
          </a:p>
          <a:p>
            <a:pPr lvl="1">
              <a:buNone/>
            </a:pPr>
            <a:endParaRPr lang="en-US" sz="1800" dirty="0" smtClean="0"/>
          </a:p>
          <a:p>
            <a:pPr marL="692150" lvl="1" indent="-342900">
              <a:buFont typeface="+mj-lt"/>
              <a:buAutoNum type="arabicPeriod"/>
            </a:pPr>
            <a:r>
              <a:rPr lang="en-US" sz="1800" dirty="0" smtClean="0"/>
              <a:t>How do different features of the transcriptome vary in populations?</a:t>
            </a:r>
          </a:p>
          <a:p>
            <a:pPr lvl="2"/>
            <a:r>
              <a:rPr lang="en-US" sz="1600" dirty="0" smtClean="0"/>
              <a:t>mRNA levels, different types of splicing, N-</a:t>
            </a:r>
            <a:r>
              <a:rPr lang="en-US" sz="1600" dirty="0" err="1" smtClean="0"/>
              <a:t>TARs</a:t>
            </a:r>
            <a:r>
              <a:rPr lang="en-US" sz="1600" dirty="0" smtClean="0"/>
              <a:t>, conjoined genes, …</a:t>
            </a:r>
          </a:p>
          <a:p>
            <a:pPr lvl="2"/>
            <a:endParaRPr lang="en-US" sz="1600" dirty="0" smtClean="0"/>
          </a:p>
          <a:p>
            <a:pPr marL="692150" lvl="1" indent="-342900">
              <a:buFont typeface="+mj-lt"/>
              <a:buAutoNum type="arabicPeriod"/>
            </a:pPr>
            <a:r>
              <a:rPr lang="en-US" sz="1800" dirty="0" smtClean="0"/>
              <a:t>How does genome variation affect transcriptome variation?</a:t>
            </a:r>
          </a:p>
          <a:p>
            <a:pPr lvl="2"/>
            <a:r>
              <a:rPr lang="en-US" sz="1600" dirty="0" smtClean="0"/>
              <a:t>catalogue of </a:t>
            </a:r>
            <a:r>
              <a:rPr lang="en-US" sz="1600" dirty="0" err="1" smtClean="0"/>
              <a:t>tQTLs</a:t>
            </a:r>
            <a:endParaRPr lang="en-US" sz="1600" dirty="0" smtClean="0"/>
          </a:p>
          <a:p>
            <a:pPr lvl="2"/>
            <a:r>
              <a:rPr lang="en-US" sz="1600" dirty="0" smtClean="0"/>
              <a:t>functional mechanisms of regulatory variants</a:t>
            </a:r>
          </a:p>
          <a:p>
            <a:pPr lvl="2"/>
            <a:r>
              <a:rPr lang="en-US" sz="1600" dirty="0" smtClean="0"/>
              <a:t>frequency spectra of variants, genome-wide view to regulatory variation</a:t>
            </a:r>
          </a:p>
          <a:p>
            <a:pPr lvl="2"/>
            <a:r>
              <a:rPr lang="en-US" sz="1600" dirty="0" smtClean="0"/>
              <a:t>loss-of-function -&gt; companion paper</a:t>
            </a:r>
          </a:p>
          <a:p>
            <a:pPr lvl="2"/>
            <a:endParaRPr lang="en-US" sz="1600" dirty="0" smtClean="0"/>
          </a:p>
          <a:p>
            <a:pPr marL="692150" lvl="1" indent="-342900">
              <a:buFont typeface="+mj-lt"/>
              <a:buAutoNum type="arabicPeriod"/>
            </a:pPr>
            <a:r>
              <a:rPr lang="en-US" sz="1800" dirty="0" smtClean="0"/>
              <a:t>Data availability and visualization</a:t>
            </a:r>
          </a:p>
          <a:p>
            <a:pPr marL="692150" lvl="1" indent="-342900">
              <a:buNone/>
            </a:pPr>
            <a:endParaRPr lang="en-US" sz="1800" dirty="0" smtClean="0"/>
          </a:p>
          <a:p>
            <a:pPr marL="692150" lvl="1" indent="-342900">
              <a:buNone/>
            </a:pPr>
            <a:r>
              <a:rPr lang="en-US" sz="1800" dirty="0" smtClean="0"/>
              <a:t>Integrating everything into a good story! “…and then we looked at X just because we could…”</a:t>
            </a:r>
          </a:p>
          <a:p>
            <a:pPr lvl="2">
              <a:buNone/>
            </a:pPr>
            <a:endParaRPr lang="en-US" sz="1600" dirty="0" smtClean="0"/>
          </a:p>
          <a:p>
            <a:endParaRPr lang="en-US" sz="2000" dirty="0" smtClean="0"/>
          </a:p>
          <a:p>
            <a:pPr lvl="1"/>
            <a:endParaRPr lang="en-US" sz="1800" dirty="0" smtClean="0"/>
          </a:p>
          <a:p>
            <a:pPr lvl="1"/>
            <a:endParaRPr lang="en-US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Basics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Material and methods</a:t>
            </a:r>
          </a:p>
          <a:p>
            <a:pPr lvl="1"/>
            <a:r>
              <a:rPr lang="en-US" dirty="0" smtClean="0"/>
              <a:t>it will be a lot easier if we keep on writing these to the wiki during the analysis</a:t>
            </a:r>
          </a:p>
          <a:p>
            <a:r>
              <a:rPr lang="en-US" dirty="0" smtClean="0"/>
              <a:t>Basic descriptive stats of the data and things that we measure</a:t>
            </a:r>
          </a:p>
          <a:p>
            <a:pPr lvl="1">
              <a:buNone/>
            </a:pPr>
            <a:endParaRPr lang="en-US" dirty="0" smtClean="0"/>
          </a:p>
          <a:p>
            <a:pPr lvl="1">
              <a:buNone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to do </a:t>
            </a:r>
            <a:r>
              <a:rPr lang="en-US" dirty="0" err="1" smtClean="0"/>
              <a:t>RNAseq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1"/>
            <a:r>
              <a:rPr lang="en-US" sz="1800" dirty="0" smtClean="0"/>
              <a:t>Main paper: data is good. Detailed descriptions in the companion</a:t>
            </a:r>
          </a:p>
          <a:p>
            <a:pPr lvl="1"/>
            <a:endParaRPr lang="en-US" sz="1800" dirty="0" smtClean="0"/>
          </a:p>
          <a:p>
            <a:pPr lvl="1"/>
            <a:endParaRPr lang="en-US" sz="1800" dirty="0" smtClean="0"/>
          </a:p>
          <a:p>
            <a:pPr lvl="1"/>
            <a:r>
              <a:rPr lang="en-US" sz="1800" dirty="0" smtClean="0"/>
              <a:t>Rank </a:t>
            </a:r>
            <a:r>
              <a:rPr lang="en-US" sz="1800" dirty="0" smtClean="0"/>
              <a:t>correlation to measure sample similarity</a:t>
            </a:r>
            <a:endParaRPr lang="en-US" sz="1800" dirty="0" smtClean="0"/>
          </a:p>
          <a:p>
            <a:pPr lvl="2"/>
            <a:r>
              <a:rPr lang="en-US" sz="1600" dirty="0" err="1" smtClean="0"/>
              <a:t>Micha</a:t>
            </a:r>
            <a:r>
              <a:rPr lang="en-US" sz="1600" dirty="0" err="1" smtClean="0"/>
              <a:t>´s</a:t>
            </a:r>
            <a:r>
              <a:rPr lang="en-US" sz="1600" dirty="0" smtClean="0"/>
              <a:t> script, PCA</a:t>
            </a:r>
            <a:endParaRPr lang="en-US" sz="1600" dirty="0" smtClean="0"/>
          </a:p>
          <a:p>
            <a:pPr lvl="1"/>
            <a:r>
              <a:rPr lang="en-US" sz="1800" dirty="0" smtClean="0"/>
              <a:t>Technical </a:t>
            </a:r>
            <a:r>
              <a:rPr lang="en-US" sz="1800" dirty="0" smtClean="0"/>
              <a:t>covariates of </a:t>
            </a:r>
            <a:r>
              <a:rPr lang="en-US" sz="1800" dirty="0" smtClean="0"/>
              <a:t>quantifications</a:t>
            </a:r>
          </a:p>
          <a:p>
            <a:pPr lvl="1"/>
            <a:r>
              <a:rPr lang="en-US" sz="1800" dirty="0" smtClean="0"/>
              <a:t>What are the most important covariates in </a:t>
            </a:r>
            <a:r>
              <a:rPr lang="en-US" sz="1800" dirty="0" err="1" smtClean="0"/>
              <a:t>RNAseq</a:t>
            </a:r>
            <a:r>
              <a:rPr lang="en-US" sz="1800" dirty="0" smtClean="0"/>
              <a:t>? </a:t>
            </a:r>
          </a:p>
          <a:p>
            <a:pPr lvl="1"/>
            <a:r>
              <a:rPr lang="en-US" sz="1800" dirty="0" smtClean="0"/>
              <a:t>How do different QC measures correlate with each other, and what are the diagnostic measures of different problems?</a:t>
            </a:r>
          </a:p>
          <a:p>
            <a:pPr lvl="1"/>
            <a:r>
              <a:rPr lang="en-US" sz="1800" dirty="0" smtClean="0"/>
              <a:t>What kind of factors affect replication rate of samples and genes? </a:t>
            </a:r>
          </a:p>
          <a:p>
            <a:pPr lvl="1"/>
            <a:r>
              <a:rPr lang="en-US" sz="1800" dirty="0" smtClean="0"/>
              <a:t>What causes lab effects?</a:t>
            </a:r>
            <a:endParaRPr lang="en-US" sz="1800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Companion </a:t>
            </a:r>
            <a:r>
              <a:rPr lang="en-US" dirty="0" smtClean="0"/>
              <a:t>paper: coordinated by Peter, contributions from </a:t>
            </a:r>
            <a:r>
              <a:rPr lang="en-US" dirty="0" err="1" smtClean="0"/>
              <a:t>Olof</a:t>
            </a:r>
            <a:r>
              <a:rPr lang="en-US" dirty="0" smtClean="0"/>
              <a:t>, Jonas, </a:t>
            </a:r>
            <a:r>
              <a:rPr lang="en-US" dirty="0" err="1" smtClean="0"/>
              <a:t>Tuuli</a:t>
            </a:r>
            <a:r>
              <a:rPr lang="en-US" dirty="0" smtClean="0"/>
              <a:t>,  </a:t>
            </a:r>
            <a:r>
              <a:rPr lang="en-US" dirty="0" err="1" smtClean="0"/>
              <a:t>Micha</a:t>
            </a:r>
            <a:r>
              <a:rPr lang="en-US" dirty="0" smtClean="0"/>
              <a:t>, Marc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does the transcriptome vary?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Descriptions of different types of transcriptome characteristics – what ever stats/descriptions make most sense and are most interesting for each type</a:t>
            </a:r>
          </a:p>
          <a:p>
            <a:pPr lvl="1"/>
            <a:r>
              <a:rPr lang="en-US" dirty="0" smtClean="0"/>
              <a:t>quantitative and qualitative mRNA </a:t>
            </a:r>
            <a:r>
              <a:rPr lang="en-US" dirty="0" smtClean="0"/>
              <a:t>variatio</a:t>
            </a:r>
            <a:r>
              <a:rPr lang="en-US" dirty="0" smtClean="0"/>
              <a:t>n,</a:t>
            </a:r>
            <a:r>
              <a:rPr lang="en-US" dirty="0" smtClean="0"/>
              <a:t> differential expression</a:t>
            </a:r>
          </a:p>
          <a:p>
            <a:pPr lvl="1"/>
            <a:r>
              <a:rPr lang="en-US" dirty="0" smtClean="0"/>
              <a:t>Splicing events</a:t>
            </a:r>
          </a:p>
          <a:p>
            <a:pPr lvl="1"/>
            <a:r>
              <a:rPr lang="en-US" dirty="0" smtClean="0"/>
              <a:t>N-</a:t>
            </a:r>
            <a:r>
              <a:rPr lang="en-US" dirty="0" err="1" smtClean="0"/>
              <a:t>TARs</a:t>
            </a:r>
            <a:endParaRPr lang="en-US" dirty="0" smtClean="0"/>
          </a:p>
          <a:p>
            <a:pPr lvl="1"/>
            <a:r>
              <a:rPr lang="en-US" dirty="0" smtClean="0"/>
              <a:t>fusion genes</a:t>
            </a:r>
          </a:p>
          <a:p>
            <a:pPr lvl="1"/>
            <a:r>
              <a:rPr lang="en-US" dirty="0" smtClean="0"/>
              <a:t>RNA editing</a:t>
            </a:r>
          </a:p>
          <a:p>
            <a:pPr lvl="1"/>
            <a:r>
              <a:rPr lang="en-US" dirty="0" err="1" smtClean="0"/>
              <a:t>miRNA</a:t>
            </a:r>
            <a:r>
              <a:rPr lang="en-US" dirty="0" smtClean="0"/>
              <a:t> levels</a:t>
            </a:r>
          </a:p>
          <a:p>
            <a:pPr lvl="1"/>
            <a:r>
              <a:rPr lang="en-US" dirty="0" smtClean="0"/>
              <a:t>Novel </a:t>
            </a:r>
            <a:r>
              <a:rPr lang="en-US" dirty="0" err="1" smtClean="0"/>
              <a:t>miRNAs</a:t>
            </a:r>
            <a:endParaRPr lang="en-US" dirty="0" smtClean="0"/>
          </a:p>
          <a:p>
            <a:r>
              <a:rPr lang="en-US" dirty="0" smtClean="0"/>
              <a:t>How does </a:t>
            </a:r>
            <a:r>
              <a:rPr lang="en-US" dirty="0" err="1" smtClean="0"/>
              <a:t>miRNA</a:t>
            </a:r>
            <a:r>
              <a:rPr lang="en-US" dirty="0" smtClean="0"/>
              <a:t> expression regulate mRNA levels?</a:t>
            </a:r>
          </a:p>
          <a:p>
            <a:r>
              <a:rPr lang="en-US" dirty="0" smtClean="0"/>
              <a:t>Focus on variation and on the gain of sequencing </a:t>
            </a:r>
            <a:r>
              <a:rPr lang="en-US" i="1" dirty="0" smtClean="0"/>
              <a:t>populations</a:t>
            </a:r>
            <a:endParaRPr lang="en-US" dirty="0" smtClean="0"/>
          </a:p>
          <a:p>
            <a:r>
              <a:rPr lang="en-US" dirty="0" smtClean="0"/>
              <a:t>Annotation bias: Do we see that rare and non-European features are underrepresented in the existing annotations?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does genetic variation link to transcriptome variation?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Transcriptome QTLs</a:t>
            </a:r>
          </a:p>
          <a:p>
            <a:pPr lvl="1"/>
            <a:r>
              <a:rPr lang="en-US" dirty="0" smtClean="0"/>
              <a:t>common variants (also repeat genotypes)</a:t>
            </a:r>
          </a:p>
          <a:p>
            <a:pPr lvl="1"/>
            <a:r>
              <a:rPr lang="en-US" dirty="0" smtClean="0"/>
              <a:t>integrating different features of transcriptome variation in the same model</a:t>
            </a:r>
          </a:p>
          <a:p>
            <a:r>
              <a:rPr lang="en-US" dirty="0" err="1" smtClean="0"/>
              <a:t>miRNA</a:t>
            </a:r>
            <a:r>
              <a:rPr lang="en-US" dirty="0" smtClean="0"/>
              <a:t> variants &gt; mRNA </a:t>
            </a:r>
          </a:p>
          <a:p>
            <a:r>
              <a:rPr lang="en-US" dirty="0" smtClean="0"/>
              <a:t>Rare regulatory variants</a:t>
            </a:r>
          </a:p>
          <a:p>
            <a:pPr lvl="1"/>
            <a:r>
              <a:rPr lang="en-US" dirty="0" smtClean="0"/>
              <a:t>ASE approach</a:t>
            </a:r>
          </a:p>
          <a:p>
            <a:r>
              <a:rPr lang="en-US" dirty="0" smtClean="0"/>
              <a:t>Transcriptome effects of loss-of-function variation</a:t>
            </a:r>
          </a:p>
          <a:p>
            <a:pPr lvl="1"/>
            <a:r>
              <a:rPr lang="en-US" dirty="0" smtClean="0"/>
              <a:t>validating predicted LOF variants</a:t>
            </a:r>
          </a:p>
          <a:p>
            <a:pPr lvl="2"/>
            <a:r>
              <a:rPr lang="en-US" dirty="0" smtClean="0"/>
              <a:t>compensatory mechanisms</a:t>
            </a:r>
          </a:p>
          <a:p>
            <a:pPr lvl="2"/>
            <a:r>
              <a:rPr lang="en-US" dirty="0" smtClean="0"/>
              <a:t>better predictions of NMD and splicing</a:t>
            </a:r>
          </a:p>
          <a:p>
            <a:pPr lvl="1"/>
            <a:r>
              <a:rPr lang="en-US" dirty="0" err="1" smtClean="0"/>
              <a:t>unannotated</a:t>
            </a:r>
            <a:r>
              <a:rPr lang="en-US" dirty="0" smtClean="0"/>
              <a:t> LOF effects – novel splice variants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do </a:t>
            </a:r>
            <a:r>
              <a:rPr lang="en-US" dirty="0" err="1" smtClean="0"/>
              <a:t>tQTLs</a:t>
            </a:r>
            <a:r>
              <a:rPr lang="en-US" dirty="0" smtClean="0"/>
              <a:t> affect gene expression?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Are we finding causal regulatory variants?</a:t>
            </a:r>
          </a:p>
          <a:p>
            <a:r>
              <a:rPr lang="en-US" dirty="0" smtClean="0"/>
              <a:t>Functional annotations of </a:t>
            </a:r>
            <a:r>
              <a:rPr lang="en-US" dirty="0" err="1" smtClean="0"/>
              <a:t>tQTLs</a:t>
            </a:r>
            <a:endParaRPr lang="en-US" dirty="0" smtClean="0"/>
          </a:p>
          <a:p>
            <a:r>
              <a:rPr lang="en-US" dirty="0" smtClean="0"/>
              <a:t>Different types of genetic variants: SNPs, indels, </a:t>
            </a:r>
            <a:r>
              <a:rPr lang="en-US" dirty="0" err="1" smtClean="0"/>
              <a:t>SVs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Genome-wide landscape of regulatory variation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Partitioning individual variation in allelic expression to rare and common variants</a:t>
            </a:r>
          </a:p>
          <a:p>
            <a:r>
              <a:rPr lang="en-US" dirty="0" smtClean="0"/>
              <a:t>How much of transcriptome variation can we explain by the </a:t>
            </a:r>
            <a:r>
              <a:rPr lang="en-US" dirty="0" err="1" smtClean="0"/>
              <a:t>tQTLs</a:t>
            </a:r>
            <a:r>
              <a:rPr lang="en-US" dirty="0" smtClean="0"/>
              <a:t> that we discover?</a:t>
            </a:r>
          </a:p>
          <a:p>
            <a:r>
              <a:rPr lang="en-US" dirty="0" smtClean="0"/>
              <a:t>Do genes with different conservation / ontology have different amount of (genetic) transcriptome variation?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unPopGenTemplate1">
  <a:themeElements>
    <a:clrScheme name="Custom 1">
      <a:dk1>
        <a:sysClr val="windowText" lastClr="000000"/>
      </a:dk1>
      <a:lt1>
        <a:sysClr val="window" lastClr="FFFFFF"/>
      </a:lt1>
      <a:dk2>
        <a:srgbClr val="09213B"/>
      </a:dk2>
      <a:lt2>
        <a:srgbClr val="D5EDF4"/>
      </a:lt2>
      <a:accent1>
        <a:srgbClr val="A11818"/>
      </a:accent1>
      <a:accent2>
        <a:srgbClr val="244A58"/>
      </a:accent2>
      <a:accent3>
        <a:srgbClr val="E2751D"/>
      </a:accent3>
      <a:accent4>
        <a:srgbClr val="FFB400"/>
      </a:accent4>
      <a:accent5>
        <a:srgbClr val="7EB606"/>
      </a:accent5>
      <a:accent6>
        <a:srgbClr val="C00000"/>
      </a:accent6>
      <a:hlink>
        <a:srgbClr val="7030A0"/>
      </a:hlink>
      <a:folHlink>
        <a:srgbClr val="00B0F0"/>
      </a:folHlink>
    </a:clrScheme>
    <a:fontScheme name="Breeze">
      <a:majorFont>
        <a:latin typeface="News Gothic MT"/>
        <a:ea typeface=""/>
        <a:cs typeface=""/>
        <a:font script="Jpan" typeface="ＭＳ Ｐゴシック"/>
      </a:majorFont>
      <a:minorFont>
        <a:latin typeface="News Gothic MT"/>
        <a:ea typeface=""/>
        <a:cs typeface=""/>
        <a:font script="Jpan" typeface="ＭＳ Ｐゴシック"/>
      </a:minorFont>
    </a:fontScheme>
    <a:fmtScheme name="Breeze">
      <a:fillStyleLst>
        <a:solidFill>
          <a:schemeClr val="phClr"/>
        </a:solidFill>
        <a:gradFill rotWithShape="1">
          <a:gsLst>
            <a:gs pos="31000">
              <a:schemeClr val="phClr">
                <a:tint val="100000"/>
                <a:shade val="100000"/>
                <a:satMod val="120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shade val="100000"/>
                <a:satMod val="120000"/>
              </a:schemeClr>
            </a:gs>
            <a:gs pos="69000">
              <a:schemeClr val="phClr">
                <a:tint val="80000"/>
                <a:shade val="100000"/>
                <a:satMod val="150000"/>
              </a:schemeClr>
            </a:gs>
            <a:gs pos="100000">
              <a:schemeClr val="phClr">
                <a:tint val="50000"/>
                <a:shade val="100000"/>
                <a:satMod val="15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dbl" algn="ctr">
          <a:solidFill>
            <a:schemeClr val="phClr"/>
          </a:solidFill>
          <a:prstDash val="solid"/>
        </a:ln>
        <a:ln w="31750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63500" dist="25400" dir="5400000" sx="101000" sy="101000" rotWithShape="0">
              <a:srgbClr val="000000">
                <a:alpha val="40000"/>
              </a:srgbClr>
            </a:outerShdw>
          </a:effectLst>
        </a:effectStyle>
        <a:effectStyle>
          <a:effectLst>
            <a:innerShdw blurRad="127000" dist="25400" dir="13500000">
              <a:srgbClr val="C0C0C0">
                <a:alpha val="75000"/>
              </a:srgbClr>
            </a:innerShdw>
            <a:outerShdw blurRad="88900" dist="25400" dir="5400000" sx="102000" sy="102000" algn="ctr" rotWithShape="0">
              <a:srgbClr val="C0C0C0">
                <a:alpha val="40000"/>
              </a:srgbClr>
            </a:outerShdw>
          </a:effectLst>
          <a:scene3d>
            <a:camera prst="perspectiveLeft" fov="300000"/>
            <a:lightRig rig="soft" dir="l">
              <a:rot lat="0" lon="0" rev="4200000"/>
            </a:lightRig>
          </a:scene3d>
          <a:sp3d extrusionH="38100" prstMaterial="powder">
            <a:bevelT w="50800" h="88900" prst="convex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40000"/>
                <a:satMod val="400000"/>
              </a:schemeClr>
              <a:schemeClr val="phClr">
                <a:tint val="10000"/>
                <a:satMod val="20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FunPopGenTemplate1.potx</Template>
  <TotalTime>32319</TotalTime>
  <Words>606</Words>
  <Application>Microsoft Macintosh PowerPoint</Application>
  <PresentationFormat>On-screen Show (4:3)</PresentationFormat>
  <Paragraphs>86</Paragraphs>
  <Slides>10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FunPopGenTemplate1</vt:lpstr>
      <vt:lpstr>Experimental validation</vt:lpstr>
      <vt:lpstr>Integration of transcriptome and genome sequencing uncovers functional variation in human populations</vt:lpstr>
      <vt:lpstr>Slide 3</vt:lpstr>
      <vt:lpstr>Basics</vt:lpstr>
      <vt:lpstr>How to do RNAseq</vt:lpstr>
      <vt:lpstr>How does the transcriptome vary?</vt:lpstr>
      <vt:lpstr>How does genetic variation link to transcriptome variation?</vt:lpstr>
      <vt:lpstr>How do tQTLs affect gene expression?</vt:lpstr>
      <vt:lpstr>Genome-wide landscape of regulatory variation</vt:lpstr>
      <vt:lpstr>Data availability and visualization</vt:lpstr>
    </vt:vector>
  </TitlesOfParts>
  <Manager/>
  <Company>CMU</Company>
  <LinksUpToDate>false</LinksUpToDate>
  <SharedDoc>false</SharedDoc>
  <HyperlinkBase/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Geuvadis RNA sequencing  Aims and analyses</dc:title>
  <dc:subject/>
  <dc:creator>Tuuli Lappalainen</dc:creator>
  <cp:keywords/>
  <dc:description/>
  <cp:lastModifiedBy>CRG</cp:lastModifiedBy>
  <cp:revision>62</cp:revision>
  <dcterms:created xsi:type="dcterms:W3CDTF">2012-07-10T10:41:02Z</dcterms:created>
  <dcterms:modified xsi:type="dcterms:W3CDTF">2012-07-10T14:50:09Z</dcterms:modified>
  <cp:category/>
</cp:coreProperties>
</file>